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4FAE3E-9574-419F-A189-C57637E8BB76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4FE33A-6732-44C8-BD11-6BBC12E8F14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F8E00A-2988-41DE-B83D-919920B6B704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40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cxnSp>
        <p:nvCxnSpPr>
          <p:cNvPr id="6" name="Straight Connector 5"/>
          <p:cNvCxnSpPr/>
          <p:nvPr/>
        </p:nvCxnSpPr>
        <p:spPr>
          <a:xfrm>
            <a:off x="687847" y="4722107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00130" y="5159547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93989" y="5591378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06272" y="6028818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81706" y="6544773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3989" y="6982213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7847" y="7414044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0130" y="7851484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916B8F-3145-4BCA-AC74-FF30E016860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41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cxnSp>
        <p:nvCxnSpPr>
          <p:cNvPr id="6" name="Straight Connector 5"/>
          <p:cNvCxnSpPr/>
          <p:nvPr/>
        </p:nvCxnSpPr>
        <p:spPr>
          <a:xfrm>
            <a:off x="687847" y="4722107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00130" y="5159547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93989" y="5591378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06272" y="6028818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81706" y="6544773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3989" y="6982213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7847" y="7414044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0130" y="7851484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52F48A9-FABA-4D15-A914-C7A4014D7E66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542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cxnSp>
        <p:nvCxnSpPr>
          <p:cNvPr id="6" name="Straight Connector 5"/>
          <p:cNvCxnSpPr/>
          <p:nvPr/>
        </p:nvCxnSpPr>
        <p:spPr>
          <a:xfrm>
            <a:off x="687847" y="4722107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700130" y="5159547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93989" y="5591378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706272" y="6028818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81706" y="6544773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93989" y="6982213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87847" y="7414044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0130" y="7851484"/>
            <a:ext cx="5478211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E2C1FB-613F-4635-922C-392A17CA4DE1}" type="datetimeFigureOut">
              <a:rPr lang="en-US" smtClean="0"/>
              <a:t>02/12/2011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936DB-ED58-4C22-965C-9330FB8FCC1F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terials/Appendices%20Program%20level/Appendix%20J%20(1)%20-%20Programme%20Specification%20BAEcon%20-%20UL.pd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Materials/Appendices%20Program%20level/Appendix%20J%20(2)%20-%20Skills%20Matrix%20BAEcon%20-%20UL.pdf" TargetMode="External"/><Relationship Id="rId4" Type="http://schemas.openxmlformats.org/officeDocument/2006/relationships/hyperlink" Target="Materials/Appendices%20Program%20level/Appendix%20J%20(3)%20-%20Module%20Specification%20BAEcon%20-%20UL.pd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D6C39B-713E-4AFF-90F7-F61B5CEE398C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60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6937375" cy="895350"/>
          </a:xfrm>
        </p:spPr>
        <p:txBody>
          <a:bodyPr/>
          <a:lstStyle/>
          <a:p>
            <a:pPr algn="l" eaLnBrk="1" hangingPunct="1"/>
            <a:r>
              <a:rPr lang="en-GB" sz="2800" dirty="0" smtClean="0"/>
              <a:t>Collect Data and Evidences </a:t>
            </a:r>
            <a:endParaRPr lang="en-US" sz="2800" dirty="0" smtClean="0">
              <a:solidFill>
                <a:srgbClr val="003399"/>
              </a:solidFill>
            </a:endParaRPr>
          </a:p>
        </p:txBody>
      </p:sp>
      <p:graphicFrame>
        <p:nvGraphicFramePr>
          <p:cNvPr id="971780" name="Group 4"/>
          <p:cNvGraphicFramePr>
            <a:graphicFrameLocks noGrp="1"/>
          </p:cNvGraphicFramePr>
          <p:nvPr/>
        </p:nvGraphicFramePr>
        <p:xfrm>
          <a:off x="0" y="1198563"/>
          <a:ext cx="9144000" cy="5384800"/>
        </p:xfrm>
        <a:graphic>
          <a:graphicData uri="http://schemas.openxmlformats.org/drawingml/2006/table">
            <a:tbl>
              <a:tblPr/>
              <a:tblGrid>
                <a:gridCol w="339725"/>
                <a:gridCol w="3173413"/>
                <a:gridCol w="5630862"/>
              </a:tblGrid>
              <a:tr h="4064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AUN-QA Criteria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Possible Evidences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Expected Learning Outcomes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3" action="ppaction://hlinkfile"/>
                        </a:rPr>
                        <a:t>Programme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&amp;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4" action="ppaction://hlinkfile"/>
                        </a:rPr>
                        <a:t>module specifications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course brochure &amp; prospectus, 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  <a:hlinkClick r:id="rId5" action="ppaction://hlinkfile"/>
                        </a:rPr>
                        <a:t>skills matrix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, stakeholders’ inputs, university &amp; faculty website, communication media &amp; plans to stakeholders, curriculum review minutes, accreditation &amp; benchmarking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Programme Specification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Programme</a:t>
                      </a: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Structure &amp; Content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Teaching &amp; Learning Strategy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Teaching &amp; learning strategy, evidence of action learning, student feedback, online learning portal, module specification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Student Assessment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Assessment criteria, samples of in-course assessment, project work, final examination, marking scheme, moderation process, appeal procedure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6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Academic Staff Quality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Recruitment criteria, staff qualifications, peer review &amp; appraisal system, career plan, student feedback, award &amp; recognition systems, staff workload, allocation of roles and duties, termination &amp; retirement schemes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</a:tbl>
          </a:graphicData>
        </a:graphic>
      </p:graphicFrame>
      <p:sp>
        <p:nvSpPr>
          <p:cNvPr id="260132" name="Text Box 4"/>
          <p:cNvSpPr txBox="1">
            <a:spLocks noChangeArrowheads="1"/>
          </p:cNvSpPr>
          <p:nvPr/>
        </p:nvSpPr>
        <p:spPr bwMode="auto">
          <a:xfrm>
            <a:off x="7634288" y="6521450"/>
            <a:ext cx="1509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</a:rPr>
              <a:t>P53-66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Text Box 122"/>
          <p:cNvSpPr txBox="1">
            <a:spLocks noChangeArrowheads="1"/>
          </p:cNvSpPr>
          <p:nvPr/>
        </p:nvSpPr>
        <p:spPr bwMode="auto">
          <a:xfrm>
            <a:off x="0" y="6519863"/>
            <a:ext cx="4714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</a:rPr>
              <a:t>Do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B321263B-42A8-4182-9C60-C5EF0008780A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611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3200"/>
            <a:ext cx="6937375" cy="895350"/>
          </a:xfrm>
        </p:spPr>
        <p:txBody>
          <a:bodyPr/>
          <a:lstStyle/>
          <a:p>
            <a:pPr algn="l" eaLnBrk="1" hangingPunct="1"/>
            <a:r>
              <a:rPr lang="en-GB" sz="2800" dirty="0" smtClean="0"/>
              <a:t>Collect Data and Evidences</a:t>
            </a:r>
            <a:endParaRPr lang="en-US" sz="2800" dirty="0" smtClean="0">
              <a:solidFill>
                <a:srgbClr val="003399"/>
              </a:solidFill>
            </a:endParaRPr>
          </a:p>
        </p:txBody>
      </p:sp>
      <p:graphicFrame>
        <p:nvGraphicFramePr>
          <p:cNvPr id="973828" name="Group 4"/>
          <p:cNvGraphicFramePr>
            <a:graphicFrameLocks noGrp="1"/>
          </p:cNvGraphicFramePr>
          <p:nvPr/>
        </p:nvGraphicFramePr>
        <p:xfrm>
          <a:off x="0" y="966788"/>
          <a:ext cx="9144000" cy="5527040"/>
        </p:xfrm>
        <a:graphic>
          <a:graphicData uri="http://schemas.openxmlformats.org/drawingml/2006/table">
            <a:tbl>
              <a:tblPr/>
              <a:tblGrid>
                <a:gridCol w="465138"/>
                <a:gridCol w="3048000"/>
                <a:gridCol w="5630862"/>
              </a:tblGrid>
              <a:tr h="4064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AUN-QA Criteria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Possible Evidences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7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Support Staff Quality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Number, type and qualification of support staff, career plan, training plan, appraisal system, award &amp; recognition schemes, student/faculty feedback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8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Student Quality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Student selection process, trend of student intakes, credit system, student workload, student performance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9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Student  Advice and Support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Mechanisms to report and feedback  on student progress, coaching, mentoring and counselling schemes, student feedback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Facilities and Infrastructure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Number and type of facilities, utilisation rates, downtime/uptime, maintenance plan, new facilities and upgrading plans, safety &amp; health policy, facilities booking system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Quality Assurance of Teaching &amp; Learning Process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Curriculum design, review &amp; approval process and minutes, QA of assessments/examinations, stakeholders’ inputs, external examiners, students feedback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261154" name="Text Box 4"/>
          <p:cNvSpPr txBox="1">
            <a:spLocks noChangeArrowheads="1"/>
          </p:cNvSpPr>
          <p:nvPr/>
        </p:nvSpPr>
        <p:spPr bwMode="auto">
          <a:xfrm>
            <a:off x="7634288" y="6521450"/>
            <a:ext cx="1509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</a:rPr>
              <a:t>P </a:t>
            </a:r>
            <a:r>
              <a:rPr lang="en-US" sz="1800" dirty="0">
                <a:solidFill>
                  <a:schemeClr val="bg1"/>
                </a:solidFill>
              </a:rPr>
              <a:t>53-66</a:t>
            </a:r>
          </a:p>
        </p:txBody>
      </p:sp>
      <p:sp>
        <p:nvSpPr>
          <p:cNvPr id="7" name="Text Box 122"/>
          <p:cNvSpPr txBox="1">
            <a:spLocks noChangeArrowheads="1"/>
          </p:cNvSpPr>
          <p:nvPr/>
        </p:nvSpPr>
        <p:spPr bwMode="auto">
          <a:xfrm>
            <a:off x="0" y="6519863"/>
            <a:ext cx="4714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</a:rPr>
              <a:t>Do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9051B79-90A2-4513-B345-99BFB14AC985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62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3200"/>
            <a:ext cx="6937375" cy="895350"/>
          </a:xfrm>
        </p:spPr>
        <p:txBody>
          <a:bodyPr/>
          <a:lstStyle/>
          <a:p>
            <a:pPr algn="l" eaLnBrk="1" hangingPunct="1"/>
            <a:r>
              <a:rPr lang="en-GB" sz="2800" dirty="0" smtClean="0"/>
              <a:t>Collect Data and Evidences</a:t>
            </a:r>
            <a:endParaRPr lang="en-US" sz="2800" dirty="0" smtClean="0">
              <a:solidFill>
                <a:srgbClr val="003399"/>
              </a:solidFill>
            </a:endParaRPr>
          </a:p>
        </p:txBody>
      </p:sp>
      <p:graphicFrame>
        <p:nvGraphicFramePr>
          <p:cNvPr id="975876" name="Group 4"/>
          <p:cNvGraphicFramePr>
            <a:graphicFrameLocks noGrp="1"/>
          </p:cNvGraphicFramePr>
          <p:nvPr/>
        </p:nvGraphicFramePr>
        <p:xfrm>
          <a:off x="0" y="1474788"/>
          <a:ext cx="9144000" cy="3789680"/>
        </p:xfrm>
        <a:graphic>
          <a:graphicData uri="http://schemas.openxmlformats.org/drawingml/2006/table">
            <a:tbl>
              <a:tblPr/>
              <a:tblGrid>
                <a:gridCol w="465138"/>
                <a:gridCol w="3048000"/>
                <a:gridCol w="5630862"/>
              </a:tblGrid>
              <a:tr h="40640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AUN-QA Criteria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Possible Evidences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Staff Development Activities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Education, training and development policy and plan, training places &amp; hours, scholarships, job rotation &amp; deployment scheme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Stakeholders Feedback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Regular &amp; ad-hoc and formal &amp; informal surveys and feedback, uses of reports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Output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Pass/drop-out rates, employment statistics, entry-level salary, employers feedback, average time to graduate, research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CC"/>
                    </a:solidFill>
                  </a:tcPr>
                </a:tc>
              </a:tr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15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Stakeholders Satisfaction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Process for measuring stakeholders satisfaction, stakeholders satisfaction trends, perceptions of graduates &amp; university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  <p:sp>
        <p:nvSpPr>
          <p:cNvPr id="262174" name="Text Box 4"/>
          <p:cNvSpPr txBox="1">
            <a:spLocks noChangeArrowheads="1"/>
          </p:cNvSpPr>
          <p:nvPr/>
        </p:nvSpPr>
        <p:spPr bwMode="auto">
          <a:xfrm>
            <a:off x="7634288" y="6521450"/>
            <a:ext cx="15097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</a:rPr>
              <a:t>P53-66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" name="Text Box 122"/>
          <p:cNvSpPr txBox="1">
            <a:spLocks noChangeArrowheads="1"/>
          </p:cNvSpPr>
          <p:nvPr/>
        </p:nvSpPr>
        <p:spPr bwMode="auto">
          <a:xfrm>
            <a:off x="0" y="6519863"/>
            <a:ext cx="47148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dirty="0" smtClean="0">
                <a:solidFill>
                  <a:schemeClr val="bg1"/>
                </a:solidFill>
              </a:rPr>
              <a:t>Do</a:t>
            </a:r>
            <a:endParaRPr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391</Words>
  <Application>Microsoft Office PowerPoint</Application>
  <PresentationFormat>On-screen Show (4:3)</PresentationFormat>
  <Paragraphs>64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Collect Data and Evidences </vt:lpstr>
      <vt:lpstr>Collect Data and Evidences</vt:lpstr>
      <vt:lpstr>Collect Data and Evidences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Collect Data and Evidences </dc:title>
  <dc:creator>Phan Minh Nhat</dc:creator>
  <cp:lastModifiedBy>Phan Minh Nhat</cp:lastModifiedBy>
  <cp:revision>2</cp:revision>
  <dcterms:created xsi:type="dcterms:W3CDTF">2011-12-02T00:41:12Z</dcterms:created>
  <dcterms:modified xsi:type="dcterms:W3CDTF">2011-12-02T00:42:46Z</dcterms:modified>
</cp:coreProperties>
</file>